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7" r:id="rId3"/>
    <p:sldId id="263" r:id="rId4"/>
    <p:sldId id="264" r:id="rId5"/>
    <p:sldId id="267" r:id="rId6"/>
    <p:sldId id="261" r:id="rId7"/>
    <p:sldId id="268" r:id="rId8"/>
    <p:sldId id="270" r:id="rId9"/>
    <p:sldId id="273" r:id="rId10"/>
    <p:sldId id="272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85AB"/>
    <a:srgbClr val="5CB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40"/>
    <p:restoredTop sz="94745"/>
  </p:normalViewPr>
  <p:slideViewPr>
    <p:cSldViewPr snapToGrid="0" snapToObjects="1">
      <p:cViewPr varScale="1">
        <p:scale>
          <a:sx n="96" d="100"/>
          <a:sy n="96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85184D-43EF-E449-BCED-2F7D14A55068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394D0C25-4430-064F-B920-781188770CC6}">
      <dgm:prSet phldrT="[文本]"/>
      <dgm:spPr>
        <a:solidFill>
          <a:srgbClr val="00B0F0"/>
        </a:solidFill>
      </dgm:spPr>
      <dgm:t>
        <a:bodyPr/>
        <a:lstStyle/>
        <a:p>
          <a:r>
            <a:rPr lang="en-US" altLang="zh-CN" dirty="0"/>
            <a:t>Training</a:t>
          </a:r>
          <a:endParaRPr lang="zh-CN" altLang="en-US" dirty="0"/>
        </a:p>
      </dgm:t>
    </dgm:pt>
    <dgm:pt modelId="{7A19764B-400B-1841-AA3A-4F2C1ADCCDEA}" type="parTrans" cxnId="{92D5DC18-3A53-564F-808B-5E3EBB751634}">
      <dgm:prSet/>
      <dgm:spPr/>
      <dgm:t>
        <a:bodyPr/>
        <a:lstStyle/>
        <a:p>
          <a:endParaRPr lang="zh-CN" altLang="en-US"/>
        </a:p>
      </dgm:t>
    </dgm:pt>
    <dgm:pt modelId="{DAE8B34B-3AA0-3C44-8F57-A075C77F59C3}" type="sibTrans" cxnId="{92D5DC18-3A53-564F-808B-5E3EBB751634}">
      <dgm:prSet/>
      <dgm:spPr/>
      <dgm:t>
        <a:bodyPr/>
        <a:lstStyle/>
        <a:p>
          <a:endParaRPr lang="zh-CN" altLang="en-US"/>
        </a:p>
      </dgm:t>
    </dgm:pt>
    <dgm:pt modelId="{885341C4-7CAF-2042-8530-C2447DBA0429}">
      <dgm:prSet phldrT="[文本]"/>
      <dgm:spPr>
        <a:solidFill>
          <a:srgbClr val="1585AB"/>
        </a:solidFill>
      </dgm:spPr>
      <dgm:t>
        <a:bodyPr/>
        <a:lstStyle/>
        <a:p>
          <a:r>
            <a:rPr lang="en-US" altLang="zh-CN" dirty="0"/>
            <a:t>Serving</a:t>
          </a:r>
          <a:endParaRPr lang="zh-CN" altLang="en-US" dirty="0"/>
        </a:p>
      </dgm:t>
    </dgm:pt>
    <dgm:pt modelId="{0BDE9B76-A430-214D-8BCA-B31536888A9E}" type="parTrans" cxnId="{A45214E7-FCBE-0A4B-ADEA-FACC4EE9D37B}">
      <dgm:prSet/>
      <dgm:spPr/>
      <dgm:t>
        <a:bodyPr/>
        <a:lstStyle/>
        <a:p>
          <a:endParaRPr lang="zh-CN" altLang="en-US"/>
        </a:p>
      </dgm:t>
    </dgm:pt>
    <dgm:pt modelId="{91460E09-403C-CD4D-AC6A-54F6F7CE4770}" type="sibTrans" cxnId="{A45214E7-FCBE-0A4B-ADEA-FACC4EE9D37B}">
      <dgm:prSet/>
      <dgm:spPr/>
      <dgm:t>
        <a:bodyPr/>
        <a:lstStyle/>
        <a:p>
          <a:endParaRPr lang="zh-CN" altLang="en-US"/>
        </a:p>
      </dgm:t>
    </dgm:pt>
    <dgm:pt modelId="{2831C162-5229-0841-BCC0-AC1EED22D4DF}">
      <dgm:prSet/>
      <dgm:spPr>
        <a:solidFill>
          <a:srgbClr val="5CBADE"/>
        </a:solidFill>
      </dgm:spPr>
      <dgm:t>
        <a:bodyPr/>
        <a:lstStyle/>
        <a:p>
          <a:r>
            <a:rPr kumimoji="1" lang="en-US" altLang="zh-CN" dirty="0"/>
            <a:t>Experiment</a:t>
          </a:r>
          <a:endParaRPr lang="zh-CN" altLang="en-US" dirty="0"/>
        </a:p>
      </dgm:t>
    </dgm:pt>
    <dgm:pt modelId="{F4FBB157-92C5-CB40-BEC9-89414F8EBCAB}" type="parTrans" cxnId="{3A63FA0A-1DDF-9747-8DDA-C09961DE086E}">
      <dgm:prSet/>
      <dgm:spPr/>
      <dgm:t>
        <a:bodyPr/>
        <a:lstStyle/>
        <a:p>
          <a:endParaRPr lang="zh-CN" altLang="en-US"/>
        </a:p>
      </dgm:t>
    </dgm:pt>
    <dgm:pt modelId="{782C4623-C809-CC4B-B87C-ADD648BA6BB7}" type="sibTrans" cxnId="{3A63FA0A-1DDF-9747-8DDA-C09961DE086E}">
      <dgm:prSet/>
      <dgm:spPr/>
      <dgm:t>
        <a:bodyPr/>
        <a:lstStyle/>
        <a:p>
          <a:endParaRPr lang="zh-CN" altLang="en-US"/>
        </a:p>
      </dgm:t>
    </dgm:pt>
    <dgm:pt modelId="{C265AEE3-E7E5-9D4B-B432-07FFE325EC60}" type="pres">
      <dgm:prSet presAssocID="{3185184D-43EF-E449-BCED-2F7D14A55068}" presName="Name0" presStyleCnt="0">
        <dgm:presLayoutVars>
          <dgm:dir/>
          <dgm:resizeHandles val="exact"/>
        </dgm:presLayoutVars>
      </dgm:prSet>
      <dgm:spPr/>
    </dgm:pt>
    <dgm:pt modelId="{072A0CF4-FD1D-724F-B957-52C2C3E4E111}" type="pres">
      <dgm:prSet presAssocID="{2831C162-5229-0841-BCC0-AC1EED22D4DF}" presName="node" presStyleLbl="node1" presStyleIdx="0" presStyleCnt="3">
        <dgm:presLayoutVars>
          <dgm:bulletEnabled val="1"/>
        </dgm:presLayoutVars>
      </dgm:prSet>
      <dgm:spPr/>
    </dgm:pt>
    <dgm:pt modelId="{F1078137-D70E-F240-93A1-FD335D2C8867}" type="pres">
      <dgm:prSet presAssocID="{782C4623-C809-CC4B-B87C-ADD648BA6BB7}" presName="sibTrans" presStyleLbl="sibTrans2D1" presStyleIdx="0" presStyleCnt="2"/>
      <dgm:spPr/>
    </dgm:pt>
    <dgm:pt modelId="{9D504268-1775-B842-A012-AD2AF7384851}" type="pres">
      <dgm:prSet presAssocID="{782C4623-C809-CC4B-B87C-ADD648BA6BB7}" presName="connectorText" presStyleLbl="sibTrans2D1" presStyleIdx="0" presStyleCnt="2"/>
      <dgm:spPr/>
    </dgm:pt>
    <dgm:pt modelId="{25577737-DED6-5344-9153-D77E3AB6E501}" type="pres">
      <dgm:prSet presAssocID="{394D0C25-4430-064F-B920-781188770CC6}" presName="node" presStyleLbl="node1" presStyleIdx="1" presStyleCnt="3">
        <dgm:presLayoutVars>
          <dgm:bulletEnabled val="1"/>
        </dgm:presLayoutVars>
      </dgm:prSet>
      <dgm:spPr/>
    </dgm:pt>
    <dgm:pt modelId="{4FB5C048-F659-9D49-8011-63169F26D05C}" type="pres">
      <dgm:prSet presAssocID="{DAE8B34B-3AA0-3C44-8F57-A075C77F59C3}" presName="sibTrans" presStyleLbl="sibTrans2D1" presStyleIdx="1" presStyleCnt="2"/>
      <dgm:spPr/>
    </dgm:pt>
    <dgm:pt modelId="{231D31F8-F4A8-924D-8F25-B97B5D61757F}" type="pres">
      <dgm:prSet presAssocID="{DAE8B34B-3AA0-3C44-8F57-A075C77F59C3}" presName="connectorText" presStyleLbl="sibTrans2D1" presStyleIdx="1" presStyleCnt="2"/>
      <dgm:spPr/>
    </dgm:pt>
    <dgm:pt modelId="{17407464-EC7B-6945-8314-636B84CB0114}" type="pres">
      <dgm:prSet presAssocID="{885341C4-7CAF-2042-8530-C2447DBA0429}" presName="node" presStyleLbl="node1" presStyleIdx="2" presStyleCnt="3">
        <dgm:presLayoutVars>
          <dgm:bulletEnabled val="1"/>
        </dgm:presLayoutVars>
      </dgm:prSet>
      <dgm:spPr/>
    </dgm:pt>
  </dgm:ptLst>
  <dgm:cxnLst>
    <dgm:cxn modelId="{34C9C809-D254-AA45-A0BA-1E74EFF1083D}" type="presOf" srcId="{2831C162-5229-0841-BCC0-AC1EED22D4DF}" destId="{072A0CF4-FD1D-724F-B957-52C2C3E4E111}" srcOrd="0" destOrd="0" presId="urn:microsoft.com/office/officeart/2005/8/layout/process1"/>
    <dgm:cxn modelId="{3A63FA0A-1DDF-9747-8DDA-C09961DE086E}" srcId="{3185184D-43EF-E449-BCED-2F7D14A55068}" destId="{2831C162-5229-0841-BCC0-AC1EED22D4DF}" srcOrd="0" destOrd="0" parTransId="{F4FBB157-92C5-CB40-BEC9-89414F8EBCAB}" sibTransId="{782C4623-C809-CC4B-B87C-ADD648BA6BB7}"/>
    <dgm:cxn modelId="{CD2CE915-81F9-5146-8BFB-3E584F96BCE6}" type="presOf" srcId="{3185184D-43EF-E449-BCED-2F7D14A55068}" destId="{C265AEE3-E7E5-9D4B-B432-07FFE325EC60}" srcOrd="0" destOrd="0" presId="urn:microsoft.com/office/officeart/2005/8/layout/process1"/>
    <dgm:cxn modelId="{92D5DC18-3A53-564F-808B-5E3EBB751634}" srcId="{3185184D-43EF-E449-BCED-2F7D14A55068}" destId="{394D0C25-4430-064F-B920-781188770CC6}" srcOrd="1" destOrd="0" parTransId="{7A19764B-400B-1841-AA3A-4F2C1ADCCDEA}" sibTransId="{DAE8B34B-3AA0-3C44-8F57-A075C77F59C3}"/>
    <dgm:cxn modelId="{5C248532-D3FD-D94B-9675-2154AA95A7AA}" type="presOf" srcId="{DAE8B34B-3AA0-3C44-8F57-A075C77F59C3}" destId="{4FB5C048-F659-9D49-8011-63169F26D05C}" srcOrd="0" destOrd="0" presId="urn:microsoft.com/office/officeart/2005/8/layout/process1"/>
    <dgm:cxn modelId="{F3789138-0226-6144-9604-1A98D79D1571}" type="presOf" srcId="{782C4623-C809-CC4B-B87C-ADD648BA6BB7}" destId="{9D504268-1775-B842-A012-AD2AF7384851}" srcOrd="1" destOrd="0" presId="urn:microsoft.com/office/officeart/2005/8/layout/process1"/>
    <dgm:cxn modelId="{48BE0E68-11E6-824B-B35D-95257EA8FF6A}" type="presOf" srcId="{394D0C25-4430-064F-B920-781188770CC6}" destId="{25577737-DED6-5344-9153-D77E3AB6E501}" srcOrd="0" destOrd="0" presId="urn:microsoft.com/office/officeart/2005/8/layout/process1"/>
    <dgm:cxn modelId="{6585F291-FF11-9F45-BBB9-27442883C613}" type="presOf" srcId="{885341C4-7CAF-2042-8530-C2447DBA0429}" destId="{17407464-EC7B-6945-8314-636B84CB0114}" srcOrd="0" destOrd="0" presId="urn:microsoft.com/office/officeart/2005/8/layout/process1"/>
    <dgm:cxn modelId="{5E2A9C94-AFE7-B64C-9712-8CAB37058586}" type="presOf" srcId="{782C4623-C809-CC4B-B87C-ADD648BA6BB7}" destId="{F1078137-D70E-F240-93A1-FD335D2C8867}" srcOrd="0" destOrd="0" presId="urn:microsoft.com/office/officeart/2005/8/layout/process1"/>
    <dgm:cxn modelId="{A45214E7-FCBE-0A4B-ADEA-FACC4EE9D37B}" srcId="{3185184D-43EF-E449-BCED-2F7D14A55068}" destId="{885341C4-7CAF-2042-8530-C2447DBA0429}" srcOrd="2" destOrd="0" parTransId="{0BDE9B76-A430-214D-8BCA-B31536888A9E}" sibTransId="{91460E09-403C-CD4D-AC6A-54F6F7CE4770}"/>
    <dgm:cxn modelId="{B91369F6-7198-4B49-8659-BB5DE5F7E627}" type="presOf" srcId="{DAE8B34B-3AA0-3C44-8F57-A075C77F59C3}" destId="{231D31F8-F4A8-924D-8F25-B97B5D61757F}" srcOrd="1" destOrd="0" presId="urn:microsoft.com/office/officeart/2005/8/layout/process1"/>
    <dgm:cxn modelId="{DA10E4D9-919B-4645-9BC6-14B1270DE57B}" type="presParOf" srcId="{C265AEE3-E7E5-9D4B-B432-07FFE325EC60}" destId="{072A0CF4-FD1D-724F-B957-52C2C3E4E111}" srcOrd="0" destOrd="0" presId="urn:microsoft.com/office/officeart/2005/8/layout/process1"/>
    <dgm:cxn modelId="{F8C0AD96-F413-FE44-9E07-7D6EFC9F2536}" type="presParOf" srcId="{C265AEE3-E7E5-9D4B-B432-07FFE325EC60}" destId="{F1078137-D70E-F240-93A1-FD335D2C8867}" srcOrd="1" destOrd="0" presId="urn:microsoft.com/office/officeart/2005/8/layout/process1"/>
    <dgm:cxn modelId="{DD4815A4-03F6-234B-A922-8BE62ED69A7D}" type="presParOf" srcId="{F1078137-D70E-F240-93A1-FD335D2C8867}" destId="{9D504268-1775-B842-A012-AD2AF7384851}" srcOrd="0" destOrd="0" presId="urn:microsoft.com/office/officeart/2005/8/layout/process1"/>
    <dgm:cxn modelId="{D57FCEA9-FA74-3349-9EFF-CEFCCAAF5EF6}" type="presParOf" srcId="{C265AEE3-E7E5-9D4B-B432-07FFE325EC60}" destId="{25577737-DED6-5344-9153-D77E3AB6E501}" srcOrd="2" destOrd="0" presId="urn:microsoft.com/office/officeart/2005/8/layout/process1"/>
    <dgm:cxn modelId="{4E3A9CB0-A375-C847-B4E8-E2BED8D5BB2A}" type="presParOf" srcId="{C265AEE3-E7E5-9D4B-B432-07FFE325EC60}" destId="{4FB5C048-F659-9D49-8011-63169F26D05C}" srcOrd="3" destOrd="0" presId="urn:microsoft.com/office/officeart/2005/8/layout/process1"/>
    <dgm:cxn modelId="{AC78BC2C-A9E6-8141-BAB2-F2D958B17C05}" type="presParOf" srcId="{4FB5C048-F659-9D49-8011-63169F26D05C}" destId="{231D31F8-F4A8-924D-8F25-B97B5D61757F}" srcOrd="0" destOrd="0" presId="urn:microsoft.com/office/officeart/2005/8/layout/process1"/>
    <dgm:cxn modelId="{49F616CE-012F-FD4A-BC67-0368F77312E3}" type="presParOf" srcId="{C265AEE3-E7E5-9D4B-B432-07FFE325EC60}" destId="{17407464-EC7B-6945-8314-636B84CB011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A0CF4-FD1D-724F-B957-52C2C3E4E111}">
      <dsp:nvSpPr>
        <dsp:cNvPr id="0" name=""/>
        <dsp:cNvSpPr/>
      </dsp:nvSpPr>
      <dsp:spPr>
        <a:xfrm>
          <a:off x="8645" y="882161"/>
          <a:ext cx="2583961" cy="1550376"/>
        </a:xfrm>
        <a:prstGeom prst="roundRect">
          <a:avLst>
            <a:gd name="adj" fmla="val 10000"/>
          </a:avLst>
        </a:prstGeom>
        <a:solidFill>
          <a:srgbClr val="5CBAD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3400" kern="1200" dirty="0"/>
            <a:t>Experiment</a:t>
          </a:r>
          <a:endParaRPr lang="zh-CN" altLang="en-US" sz="3400" kern="1200" dirty="0"/>
        </a:p>
      </dsp:txBody>
      <dsp:txXfrm>
        <a:off x="54054" y="927570"/>
        <a:ext cx="2493143" cy="1459558"/>
      </dsp:txXfrm>
    </dsp:sp>
    <dsp:sp modelId="{F1078137-D70E-F240-93A1-FD335D2C8867}">
      <dsp:nvSpPr>
        <dsp:cNvPr id="0" name=""/>
        <dsp:cNvSpPr/>
      </dsp:nvSpPr>
      <dsp:spPr>
        <a:xfrm>
          <a:off x="2851002" y="1336938"/>
          <a:ext cx="547799" cy="6408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2851002" y="1465102"/>
        <a:ext cx="383459" cy="384494"/>
      </dsp:txXfrm>
    </dsp:sp>
    <dsp:sp modelId="{25577737-DED6-5344-9153-D77E3AB6E501}">
      <dsp:nvSpPr>
        <dsp:cNvPr id="0" name=""/>
        <dsp:cNvSpPr/>
      </dsp:nvSpPr>
      <dsp:spPr>
        <a:xfrm>
          <a:off x="3626190" y="882161"/>
          <a:ext cx="2583961" cy="1550376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Training</a:t>
          </a:r>
          <a:endParaRPr lang="zh-CN" altLang="en-US" sz="3400" kern="1200" dirty="0"/>
        </a:p>
      </dsp:txBody>
      <dsp:txXfrm>
        <a:off x="3671599" y="927570"/>
        <a:ext cx="2493143" cy="1459558"/>
      </dsp:txXfrm>
    </dsp:sp>
    <dsp:sp modelId="{4FB5C048-F659-9D49-8011-63169F26D05C}">
      <dsp:nvSpPr>
        <dsp:cNvPr id="0" name=""/>
        <dsp:cNvSpPr/>
      </dsp:nvSpPr>
      <dsp:spPr>
        <a:xfrm>
          <a:off x="6468548" y="1336938"/>
          <a:ext cx="547799" cy="6408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700" kern="1200"/>
        </a:p>
      </dsp:txBody>
      <dsp:txXfrm>
        <a:off x="6468548" y="1465102"/>
        <a:ext cx="383459" cy="384494"/>
      </dsp:txXfrm>
    </dsp:sp>
    <dsp:sp modelId="{17407464-EC7B-6945-8314-636B84CB0114}">
      <dsp:nvSpPr>
        <dsp:cNvPr id="0" name=""/>
        <dsp:cNvSpPr/>
      </dsp:nvSpPr>
      <dsp:spPr>
        <a:xfrm>
          <a:off x="7243736" y="882161"/>
          <a:ext cx="2583961" cy="1550376"/>
        </a:xfrm>
        <a:prstGeom prst="roundRect">
          <a:avLst>
            <a:gd name="adj" fmla="val 10000"/>
          </a:avLst>
        </a:prstGeom>
        <a:solidFill>
          <a:srgbClr val="1585A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Serving</a:t>
          </a:r>
          <a:endParaRPr lang="zh-CN" altLang="en-US" sz="3400" kern="1200" dirty="0"/>
        </a:p>
      </dsp:txBody>
      <dsp:txXfrm>
        <a:off x="7289145" y="927570"/>
        <a:ext cx="2493143" cy="14595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765296"/>
            <a:ext cx="6958013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Europa-Bold" charset="0"/>
                <a:cs typeface="Europa-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42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2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11623"/>
            <a:ext cx="10515600" cy="1603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3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38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11/6/18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4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11/6/18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5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88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F7656-C5CE-3046-A875-5C0E96C6FD84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5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5071" y="1402439"/>
            <a:ext cx="11036300" cy="211001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585AB"/>
                </a:solidFill>
              </a:rPr>
              <a:t>GPU Resource Management On JDOS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F102A1-3C97-E84C-BAC7-4BCD4DFD8DBF}"/>
              </a:ext>
            </a:extLst>
          </p:cNvPr>
          <p:cNvSpPr txBox="1"/>
          <p:nvPr/>
        </p:nvSpPr>
        <p:spPr>
          <a:xfrm>
            <a:off x="3323771" y="4049486"/>
            <a:ext cx="5573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1585AB"/>
                </a:solidFill>
              </a:rPr>
              <a:t>梁永清 </a:t>
            </a:r>
            <a:r>
              <a:rPr kumimoji="1" lang="en-US" altLang="zh-CN" sz="2800" dirty="0">
                <a:solidFill>
                  <a:srgbClr val="1585AB"/>
                </a:solidFill>
              </a:rPr>
              <a:t>liangyongqing1@jd.com</a:t>
            </a:r>
          </a:p>
        </p:txBody>
      </p:sp>
    </p:spTree>
    <p:extLst>
      <p:ext uri="{BB962C8B-B14F-4D97-AF65-F5344CB8AC3E}">
        <p14:creationId xmlns:p14="http://schemas.microsoft.com/office/powerpoint/2010/main" val="5678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E21A81-37A3-8D47-8E0A-88FBF0F9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GPU</a:t>
            </a:r>
            <a:r>
              <a:rPr kumimoji="1" lang="zh-CN" altLang="en-US" dirty="0"/>
              <a:t>监控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7CCA31-FC13-4A4D-A345-2AB711AF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913" y="1393372"/>
            <a:ext cx="8090092" cy="5464628"/>
          </a:xfrm>
          <a:prstGeom prst="rect">
            <a:avLst/>
          </a:prstGeom>
        </p:spPr>
      </p:pic>
      <p:sp>
        <p:nvSpPr>
          <p:cNvPr id="4" name="内容占位符 1">
            <a:extLst>
              <a:ext uri="{FF2B5EF4-FFF2-40B4-BE49-F238E27FC236}">
                <a16:creationId xmlns:a16="http://schemas.microsoft.com/office/drawing/2014/main" id="{F6DF31D8-487A-F94A-BBCF-1216A0C26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789" y="1615554"/>
            <a:ext cx="3396343" cy="481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>
            <a:lvl1pPr marL="384175" indent="-384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5025" indent="-3206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32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容器监控服务，自适应</a:t>
            </a:r>
            <a:r>
              <a:rPr lang="en-US" altLang="zh-CN" sz="232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GPU</a:t>
            </a:r>
            <a:r>
              <a:rPr lang="zh-CN" altLang="en-US" sz="232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容器，可根据容器</a:t>
            </a:r>
            <a:r>
              <a:rPr lang="en-US" altLang="zh-CN" sz="232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zh-CN" altLang="en-US" sz="232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查询记录</a:t>
            </a:r>
            <a:r>
              <a:rPr lang="en-US" altLang="zh-CN" sz="232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32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便于用户查看服务状态，亦可作为</a:t>
            </a:r>
            <a:r>
              <a:rPr lang="en-US" altLang="zh-CN" sz="232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HPA</a:t>
            </a:r>
            <a:r>
              <a:rPr lang="zh-CN" altLang="en-US" sz="232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的数据源</a:t>
            </a:r>
            <a:endParaRPr lang="en-US" altLang="zh-CN" sz="2328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r>
              <a:rPr lang="zh-CN" altLang="en-US" sz="232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采集项</a:t>
            </a:r>
            <a:r>
              <a:rPr lang="en-US" altLang="zh-CN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name,index,fan.speed,temperature.gpu,pstate,power.draw,power.limit,memory.used,memory.total,utilization.gpu,ecc.errors.uncorrected.aggregate.total</a:t>
            </a: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9783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20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提供的服务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5ECD61-D973-2E44-AA06-5CA68CD97709}"/>
              </a:ext>
            </a:extLst>
          </p:cNvPr>
          <p:cNvSpPr txBox="1"/>
          <p:nvPr/>
        </p:nvSpPr>
        <p:spPr>
          <a:xfrm>
            <a:off x="1288854" y="3768165"/>
            <a:ext cx="10103046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/>
              <a:t>用于实验的</a:t>
            </a:r>
            <a:r>
              <a:rPr kumimoji="1" lang="en-US" altLang="zh-CN" sz="2800" dirty="0"/>
              <a:t>GPU</a:t>
            </a:r>
            <a:r>
              <a:rPr kumimoji="1" lang="zh-CN" altLang="en-US" sz="2800" dirty="0"/>
              <a:t>容器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基于</a:t>
            </a:r>
            <a:r>
              <a:rPr lang="en-US" altLang="zh-CN" sz="2800" dirty="0" err="1"/>
              <a:t>Kubeflow</a:t>
            </a:r>
            <a:r>
              <a:rPr lang="zh-CN" altLang="en-US" sz="2800" dirty="0"/>
              <a:t>的机器学习训练服务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模型管理和模型</a:t>
            </a:r>
            <a:r>
              <a:rPr lang="en-US" altLang="zh-CN" sz="2800" dirty="0"/>
              <a:t>Serving</a:t>
            </a:r>
            <a:r>
              <a:rPr lang="zh-CN" altLang="en-US" sz="2800" dirty="0"/>
              <a:t>服务</a:t>
            </a:r>
            <a:endParaRPr kumimoji="1" lang="zh-CN" altLang="en-US" sz="2000" dirty="0"/>
          </a:p>
        </p:txBody>
      </p:sp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DC4365F3-EA6F-C348-A81C-A039AB9F76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9964469"/>
              </p:ext>
            </p:extLst>
          </p:nvPr>
        </p:nvGraphicFramePr>
        <p:xfrm>
          <a:off x="1288854" y="1028700"/>
          <a:ext cx="9836343" cy="3314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377CC10-A83C-AD46-BA75-898452B32E61}"/>
              </a:ext>
            </a:extLst>
          </p:cNvPr>
          <p:cNvSpPr txBox="1"/>
          <p:nvPr/>
        </p:nvSpPr>
        <p:spPr>
          <a:xfrm>
            <a:off x="1170215" y="6095901"/>
            <a:ext cx="579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均基于容器，不对业务方直接提供</a:t>
            </a:r>
            <a:r>
              <a:rPr kumimoji="1" lang="en-US" altLang="zh-CN" sz="2000" dirty="0"/>
              <a:t>GPU</a:t>
            </a:r>
            <a:r>
              <a:rPr kumimoji="1" lang="zh-CN" altLang="en-US" sz="2000" dirty="0"/>
              <a:t>物理机</a:t>
            </a:r>
          </a:p>
        </p:txBody>
      </p:sp>
    </p:spTree>
    <p:extLst>
      <p:ext uri="{BB962C8B-B14F-4D97-AF65-F5344CB8AC3E}">
        <p14:creationId xmlns:p14="http://schemas.microsoft.com/office/powerpoint/2010/main" val="3905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B84C86-E4A6-A54F-8650-169C1BF77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GPU</a:t>
            </a:r>
            <a:r>
              <a:rPr kumimoji="1" lang="zh-CN" altLang="en-US" dirty="0"/>
              <a:t>实验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7D8AB5-0C05-884E-84A9-8DC76A4D6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7" y="1625635"/>
            <a:ext cx="2971800" cy="3187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19A23A-D9F0-CE40-8499-1A245B0D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094" y="1615554"/>
            <a:ext cx="4584700" cy="4064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680705-7DF7-244E-BDC5-8EEBE88CE43E}"/>
              </a:ext>
            </a:extLst>
          </p:cNvPr>
          <p:cNvSpPr txBox="1"/>
          <p:nvPr/>
        </p:nvSpPr>
        <p:spPr>
          <a:xfrm>
            <a:off x="609597" y="2077894"/>
            <a:ext cx="3401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JDOS</a:t>
            </a:r>
            <a:r>
              <a:rPr kumimoji="1" lang="zh-CN" altLang="en-US" sz="2400" dirty="0"/>
              <a:t>常规的容器服务，使用</a:t>
            </a:r>
            <a:r>
              <a:rPr kumimoji="1" lang="en-US" altLang="zh-CN" sz="2400" dirty="0" err="1"/>
              <a:t>gpu</a:t>
            </a:r>
            <a:r>
              <a:rPr kumimoji="1" lang="zh-CN" altLang="en-US" sz="2400" dirty="0"/>
              <a:t>的</a:t>
            </a:r>
            <a:r>
              <a:rPr kumimoji="1" lang="en-US" altLang="zh-CN" sz="2400" dirty="0"/>
              <a:t>zone</a:t>
            </a:r>
            <a:r>
              <a:rPr kumimoji="1" lang="zh-CN" altLang="en-US" sz="2400" dirty="0"/>
              <a:t>，自行设定相应的镜像即可，有完善的周边服务</a:t>
            </a:r>
          </a:p>
        </p:txBody>
      </p:sp>
    </p:spTree>
    <p:extLst>
      <p:ext uri="{BB962C8B-B14F-4D97-AF65-F5344CB8AC3E}">
        <p14:creationId xmlns:p14="http://schemas.microsoft.com/office/powerpoint/2010/main" val="1790261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F9697-86BD-7749-8523-4F2C9184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训练服务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0FF706-8F2D-5D49-AC2D-2F9EA34AEF17}"/>
              </a:ext>
            </a:extLst>
          </p:cNvPr>
          <p:cNvSpPr txBox="1"/>
          <p:nvPr/>
        </p:nvSpPr>
        <p:spPr>
          <a:xfrm>
            <a:off x="391886" y="1615554"/>
            <a:ext cx="1712685" cy="2332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9493F239-B18C-5846-9A1A-14161740A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462" y="1422159"/>
            <a:ext cx="11048055" cy="481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>
            <a:lvl1pPr marL="384175" indent="-384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5025" indent="-3206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32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提供基于</a:t>
            </a:r>
            <a:r>
              <a:rPr lang="en-US" altLang="zh-CN" sz="2328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kubeflow</a:t>
            </a:r>
            <a:r>
              <a:rPr lang="zh-CN" altLang="en-US" sz="232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的分布式训练方案</a:t>
            </a:r>
            <a:endParaRPr lang="en-US" altLang="zh-CN" sz="2328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endParaRPr lang="en-US" altLang="zh-CN" sz="2328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界面化操作，用户提供代码地址和执行命令即可</a:t>
            </a:r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系统内建支持安装</a:t>
            </a:r>
            <a:r>
              <a:rPr lang="en-US" altLang="zh-CN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依赖</a:t>
            </a:r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自制存储插件支持分布式文件系统存储用户数据</a:t>
            </a:r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支持官方镜像，不需要</a:t>
            </a:r>
            <a:r>
              <a:rPr lang="en-US" altLang="zh-CN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JDOS</a:t>
            </a: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提前协助制作镜像</a:t>
            </a:r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</a:t>
            </a:r>
            <a:r>
              <a:rPr lang="en-US" altLang="zh-CN" sz="1905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tensorboard</a:t>
            </a: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作为训练监控实时查看训练状态</a:t>
            </a:r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用户训练完成后释放</a:t>
            </a:r>
            <a:r>
              <a:rPr lang="en-US" altLang="zh-CN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GPU</a:t>
            </a: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资源，提高</a:t>
            </a:r>
            <a:r>
              <a:rPr lang="en-US" altLang="zh-CN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GPU</a:t>
            </a: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利用率</a:t>
            </a:r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Job</a:t>
            </a: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调度 （部门</a:t>
            </a:r>
            <a:r>
              <a:rPr lang="en-US" altLang="zh-CN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quota</a:t>
            </a: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限制 </a:t>
            </a:r>
            <a:r>
              <a:rPr lang="en-US" altLang="zh-CN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优先级）</a:t>
            </a:r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1381C6-510E-9247-861A-8CCD6C367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632" y="1615554"/>
            <a:ext cx="45847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3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63EC14-3AF6-1641-987E-9F84478E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5A20A06C-52CC-EA4D-8217-702C02033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0603" y="1615554"/>
            <a:ext cx="6871397" cy="494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>
            <a:lvl1pPr marL="384175" indent="-384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5025" indent="-3206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32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创建训练</a:t>
            </a:r>
            <a:endParaRPr lang="en-US" altLang="zh-CN" sz="2328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用户选择集群提供代码地址和执行命令即可</a:t>
            </a:r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选择所用框架（镜像）：支持官方，亦可自制</a:t>
            </a:r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lvl="1" indent="0">
              <a:lnSpc>
                <a:spcPct val="150000"/>
              </a:lnSpc>
              <a:buNone/>
            </a:pP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（提供</a:t>
            </a:r>
            <a:r>
              <a:rPr lang="en-US" altLang="zh-CN" sz="1905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dockerfile</a:t>
            </a: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生成镜像服务）</a:t>
            </a:r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选择存储来源：对接了内部的存储</a:t>
            </a:r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填写代码地址，执行的命令等</a:t>
            </a:r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90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可以选择是否监控训练，提供</a:t>
            </a:r>
            <a:r>
              <a:rPr lang="en-US" altLang="zh-CN" sz="1905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tensorboard</a:t>
            </a:r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08D7BE-BB6A-AA4A-88F3-47F3A435D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00" y="287394"/>
            <a:ext cx="5027403" cy="626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96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A4FA6F-226D-8242-8DE9-E9C40D08D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任务列表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1C63D2-5350-E840-A303-B653880E4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6" y="2535504"/>
            <a:ext cx="11116287" cy="316364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0C257BE-879C-3949-B014-460852F04CDE}"/>
              </a:ext>
            </a:extLst>
          </p:cNvPr>
          <p:cNvSpPr txBox="1"/>
          <p:nvPr/>
        </p:nvSpPr>
        <p:spPr>
          <a:xfrm>
            <a:off x="464456" y="1756230"/>
            <a:ext cx="656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可以指定</a:t>
            </a:r>
            <a:r>
              <a:rPr kumimoji="1" lang="en-US" altLang="zh-CN" dirty="0"/>
              <a:t>git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commit-id</a:t>
            </a:r>
            <a:r>
              <a:rPr kumimoji="1" lang="zh-CN" altLang="en-US" dirty="0"/>
              <a:t>发起任务</a:t>
            </a:r>
          </a:p>
        </p:txBody>
      </p:sp>
    </p:spTree>
    <p:extLst>
      <p:ext uri="{BB962C8B-B14F-4D97-AF65-F5344CB8AC3E}">
        <p14:creationId xmlns:p14="http://schemas.microsoft.com/office/powerpoint/2010/main" val="778550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D2BA4-BE92-764B-AEA6-DEF442C19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任务详情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3D4D06-9B26-F549-AD66-06BCF39FD578}"/>
              </a:ext>
            </a:extLst>
          </p:cNvPr>
          <p:cNvSpPr txBox="1"/>
          <p:nvPr/>
        </p:nvSpPr>
        <p:spPr>
          <a:xfrm>
            <a:off x="499836" y="4397829"/>
            <a:ext cx="613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可以查看具体的容器列表，以及查看容器的日志和事件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7F5CC1-6BF6-F940-A36E-9D823582B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36" y="1689128"/>
            <a:ext cx="10960100" cy="2514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DA5DD3-E7E6-2A45-8FC7-73BFB2BD5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6" y="5230586"/>
            <a:ext cx="10850339" cy="92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92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D034C-6885-B441-A8F8-B363A7D1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Serving</a:t>
            </a:r>
            <a:r>
              <a:rPr kumimoji="1" lang="zh-CN" altLang="en-US" dirty="0"/>
              <a:t>服务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6B883292-14A5-D842-BAF6-705A9C9B5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287" y="1280312"/>
            <a:ext cx="4310742" cy="481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>
            <a:lvl1pPr marL="384175" indent="-384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5025" indent="-3206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723B40-98C5-4346-951C-D5487801385A}"/>
              </a:ext>
            </a:extLst>
          </p:cNvPr>
          <p:cNvSpPr txBox="1"/>
          <p:nvPr/>
        </p:nvSpPr>
        <p:spPr>
          <a:xfrm>
            <a:off x="802392" y="1581595"/>
            <a:ext cx="1013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提供统一便捷的</a:t>
            </a:r>
            <a:r>
              <a:rPr kumimoji="1" lang="en-US" altLang="zh-CN" sz="2400" dirty="0"/>
              <a:t>Serving</a:t>
            </a:r>
            <a:r>
              <a:rPr kumimoji="1" lang="zh-CN" altLang="en-US" sz="2400" dirty="0"/>
              <a:t>服务，只需用户指定模型，即可提供</a:t>
            </a:r>
            <a:r>
              <a:rPr kumimoji="1" lang="en-US" altLang="zh-CN" sz="2400" dirty="0" err="1"/>
              <a:t>grpc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rest</a:t>
            </a:r>
            <a:r>
              <a:rPr kumimoji="1" lang="zh-CN" altLang="en-US" sz="2400" dirty="0"/>
              <a:t>服务，同时使用</a:t>
            </a:r>
            <a:r>
              <a:rPr kumimoji="1" lang="en-US" altLang="zh-CN" sz="2400" dirty="0"/>
              <a:t>GPU</a:t>
            </a:r>
            <a:r>
              <a:rPr kumimoji="1" lang="zh-CN" altLang="en-US" sz="2400" dirty="0"/>
              <a:t>复用</a:t>
            </a:r>
            <a:r>
              <a:rPr kumimoji="1" lang="en-US" altLang="zh-CN" sz="2400"/>
              <a:t>+HPA</a:t>
            </a:r>
            <a:r>
              <a:rPr kumimoji="1" lang="zh-CN" altLang="en-US" sz="2400"/>
              <a:t>提高</a:t>
            </a:r>
            <a:r>
              <a:rPr kumimoji="1" lang="en-US" altLang="zh-CN" sz="2400" dirty="0"/>
              <a:t>GPU</a:t>
            </a:r>
            <a:r>
              <a:rPr kumimoji="1" lang="zh-CN" altLang="en-US" sz="2400" dirty="0"/>
              <a:t>利用率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724B12-3A7C-614B-B73B-DC6ED74B4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70" y="2412592"/>
            <a:ext cx="80518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39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EEF3B-0213-A048-80CC-337D357B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创建</a:t>
            </a:r>
            <a:r>
              <a:rPr kumimoji="1" lang="en-US" altLang="zh-CN" dirty="0"/>
              <a:t>Serving</a:t>
            </a:r>
            <a:endParaRPr kumimoji="1" lang="zh-CN" altLang="en-US" dirty="0"/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0BE8E62C-1A8E-444D-8860-B68811BCF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1" y="1541569"/>
            <a:ext cx="4310742" cy="189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>
            <a:lvl1pPr marL="384175" indent="-384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5025" indent="-3206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zh-CN" altLang="en-US" sz="232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与训练集成</a:t>
            </a:r>
            <a:endParaRPr lang="en-US" altLang="zh-CN" sz="2328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r>
              <a:rPr lang="zh-CN" altLang="en-US" sz="232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用户只需要简单选择机房和镜像填写模型名即可完成</a:t>
            </a:r>
            <a:r>
              <a:rPr lang="en-US" altLang="zh-CN" sz="232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Serving</a:t>
            </a:r>
            <a:r>
              <a:rPr lang="zh-CN" altLang="en-US" sz="232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服务创建</a:t>
            </a:r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5F155C-AC5C-8E44-82B9-2F54E6182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213" y="609600"/>
            <a:ext cx="5429060" cy="6146800"/>
          </a:xfrm>
          <a:prstGeom prst="rect">
            <a:avLst/>
          </a:prstGeom>
        </p:spPr>
      </p:pic>
      <p:sp>
        <p:nvSpPr>
          <p:cNvPr id="5" name="内容占位符 1">
            <a:extLst>
              <a:ext uri="{FF2B5EF4-FFF2-40B4-BE49-F238E27FC236}">
                <a16:creationId xmlns:a16="http://schemas.microsoft.com/office/drawing/2014/main" id="{DF537AB5-DC69-D043-A56E-0FC846D27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1" y="3813055"/>
            <a:ext cx="4310742" cy="189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757" tIns="48378" rIns="96757" bIns="48378" numCol="1" anchor="t" anchorCtr="0" compatLnSpc="1">
            <a:prstTxWarp prst="textNoShape">
              <a:avLst/>
            </a:prstTxWarp>
          </a:bodyPr>
          <a:lstStyle>
            <a:lvl1pPr marL="384175" indent="-384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5025" indent="-3206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85875" indent="-257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0225" indent="-257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14575" indent="-257175" algn="l" defTabSz="10271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2892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43275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699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71340" indent="-257175" algn="l" defTabSz="10280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zh-CN" altLang="en-US" sz="232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自有模型</a:t>
            </a:r>
            <a:endParaRPr lang="en-US" altLang="zh-CN" sz="2328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r>
              <a:rPr lang="zh-CN" altLang="en-US" sz="2328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用户只需要填写模型地址即可</a:t>
            </a:r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eaLnBrk="1" hangingPunct="1"/>
            <a:endParaRPr lang="en-US" altLang="zh-CN" sz="1905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990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</TotalTime>
  <Words>371</Words>
  <Application>Microsoft Macintosh PowerPoint</Application>
  <PresentationFormat>宽屏</PresentationFormat>
  <Paragraphs>90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黑体</vt:lpstr>
      <vt:lpstr>Microsoft YaHei</vt:lpstr>
      <vt:lpstr>Europa-Bold</vt:lpstr>
      <vt:lpstr>Arial</vt:lpstr>
      <vt:lpstr>Office Theme</vt:lpstr>
      <vt:lpstr>GPU Resource Management On JDOS </vt:lpstr>
      <vt:lpstr>提供的服务</vt:lpstr>
      <vt:lpstr>GPU实验</vt:lpstr>
      <vt:lpstr>训练服务</vt:lpstr>
      <vt:lpstr>PowerPoint 演示文稿</vt:lpstr>
      <vt:lpstr>任务列表</vt:lpstr>
      <vt:lpstr>任务详情</vt:lpstr>
      <vt:lpstr>Serving服务</vt:lpstr>
      <vt:lpstr>创建Serving</vt:lpstr>
      <vt:lpstr>GPU监控</vt:lpstr>
      <vt:lpstr>PowerPoint 演示文稿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liang yongqing</cp:lastModifiedBy>
  <cp:revision>31</cp:revision>
  <dcterms:created xsi:type="dcterms:W3CDTF">2018-08-06T21:23:14Z</dcterms:created>
  <dcterms:modified xsi:type="dcterms:W3CDTF">2018-11-06T02:13:39Z</dcterms:modified>
</cp:coreProperties>
</file>